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6ba28bc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6ba28bc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6ba28bc9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6ba28bc9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6ba28bc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6ba28bc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6ba28bc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6ba28bc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6933467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6933467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6bf5859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6bf5859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693346c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693346c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6a6eafa4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6a6eafa4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6a6eafa4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6a6eafa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6a6eafa4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6a6eafa4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6a6eafa4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6a6eafa4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a6eafa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a6eafa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6030" l="0" r="0" t="13546"/>
          <a:stretch/>
        </p:blipFill>
        <p:spPr>
          <a:xfrm>
            <a:off x="0" y="0"/>
            <a:ext cx="34753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2071558" y="350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Municipality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>
            <a:off x="2380925" y="-12"/>
            <a:ext cx="6376801" cy="5037926"/>
            <a:chOff x="1383600" y="52788"/>
            <a:chExt cx="6376801" cy="5037926"/>
          </a:xfrm>
        </p:grpSpPr>
        <p:pic>
          <p:nvPicPr>
            <p:cNvPr id="135" name="Google Shape;1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3600" y="52788"/>
              <a:ext cx="6376801" cy="5037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2"/>
            <p:cNvSpPr/>
            <p:nvPr/>
          </p:nvSpPr>
          <p:spPr>
            <a:xfrm>
              <a:off x="1495250" y="88150"/>
              <a:ext cx="2319600" cy="40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7" name="Google Shape;137;p22"/>
          <p:cNvSpPr txBox="1"/>
          <p:nvPr/>
        </p:nvSpPr>
        <p:spPr>
          <a:xfrm>
            <a:off x="0" y="0"/>
            <a:ext cx="42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Closest Metro Station by Listings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7786" l="0" r="0" t="10759"/>
          <a:stretch/>
        </p:blipFill>
        <p:spPr>
          <a:xfrm>
            <a:off x="1157900" y="-12"/>
            <a:ext cx="6185426" cy="503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775" y="345900"/>
            <a:ext cx="5955773" cy="4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7622200" y="1734250"/>
            <a:ext cx="14805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0" y="0"/>
            <a:ext cx="425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Distance to Closest Metro Station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5"/>
          <p:cNvGrpSpPr/>
          <p:nvPr/>
        </p:nvGrpSpPr>
        <p:grpSpPr>
          <a:xfrm>
            <a:off x="1481412" y="223638"/>
            <a:ext cx="6181176" cy="4696226"/>
            <a:chOff x="1481412" y="223638"/>
            <a:chExt cx="6181176" cy="4696226"/>
          </a:xfrm>
        </p:grpSpPr>
        <p:pic>
          <p:nvPicPr>
            <p:cNvPr id="155" name="Google Shape;15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1412" y="223638"/>
              <a:ext cx="6181176" cy="46962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6" name="Google Shape;156;p25"/>
            <p:cNvCxnSpPr/>
            <p:nvPr/>
          </p:nvCxnSpPr>
          <p:spPr>
            <a:xfrm>
              <a:off x="2314100" y="984275"/>
              <a:ext cx="405600" cy="66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5"/>
            <p:cNvCxnSpPr/>
            <p:nvPr/>
          </p:nvCxnSpPr>
          <p:spPr>
            <a:xfrm>
              <a:off x="2712525" y="1658000"/>
              <a:ext cx="659400" cy="165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5"/>
            <p:cNvCxnSpPr/>
            <p:nvPr/>
          </p:nvCxnSpPr>
          <p:spPr>
            <a:xfrm>
              <a:off x="3371775" y="3316950"/>
              <a:ext cx="79800" cy="9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5"/>
            <p:cNvCxnSpPr/>
            <p:nvPr/>
          </p:nvCxnSpPr>
          <p:spPr>
            <a:xfrm>
              <a:off x="3480425" y="3418375"/>
              <a:ext cx="905700" cy="82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5"/>
            <p:cNvCxnSpPr/>
            <p:nvPr/>
          </p:nvCxnSpPr>
          <p:spPr>
            <a:xfrm>
              <a:off x="5211850" y="977025"/>
              <a:ext cx="29100" cy="44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5"/>
            <p:cNvCxnSpPr/>
            <p:nvPr/>
          </p:nvCxnSpPr>
          <p:spPr>
            <a:xfrm>
              <a:off x="5248050" y="1426175"/>
              <a:ext cx="357300" cy="49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5605400" y="1912450"/>
              <a:ext cx="276300" cy="50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5879975" y="2422600"/>
              <a:ext cx="118500" cy="13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5"/>
            <p:cNvCxnSpPr/>
            <p:nvPr/>
          </p:nvCxnSpPr>
          <p:spPr>
            <a:xfrm>
              <a:off x="5995825" y="2557125"/>
              <a:ext cx="237300" cy="22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5"/>
            <p:cNvCxnSpPr/>
            <p:nvPr/>
          </p:nvCxnSpPr>
          <p:spPr>
            <a:xfrm>
              <a:off x="6236050" y="2779650"/>
              <a:ext cx="714300" cy="100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5"/>
            <p:cNvCxnSpPr/>
            <p:nvPr/>
          </p:nvCxnSpPr>
          <p:spPr>
            <a:xfrm>
              <a:off x="6947150" y="3784350"/>
              <a:ext cx="316500" cy="47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270700" y="888275"/>
            <a:ext cx="21489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are Airbnb listings scattered around Municipality 5?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00" y="152400"/>
            <a:ext cx="60573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-4770" r="4770" t="0"/>
          <a:stretch/>
        </p:blipFill>
        <p:spPr>
          <a:xfrm>
            <a:off x="431450" y="1251176"/>
            <a:ext cx="7799026" cy="2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44450" y="321475"/>
            <a:ext cx="5896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are the most common property types listed throughout the neighbourhoods?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452" y="152400"/>
            <a:ext cx="48668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94" y="1505626"/>
            <a:ext cx="4671624" cy="2412250"/>
          </a:xfrm>
          <a:prstGeom prst="rect">
            <a:avLst/>
          </a:prstGeom>
          <a:noFill/>
          <a:ln cap="flat" cmpd="sng" w="38100">
            <a:solidFill>
              <a:srgbClr val="AA8B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925" y="1683300"/>
            <a:ext cx="3068900" cy="2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09300" y="944775"/>
            <a:ext cx="59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</a:t>
            </a:r>
            <a:r>
              <a:rPr b="1" lang="en" sz="1800">
                <a:solidFill>
                  <a:schemeClr val="dk2"/>
                </a:solidFill>
              </a:rPr>
              <a:t> Stadera </a:t>
            </a:r>
            <a:r>
              <a:rPr lang="en" sz="1800">
                <a:solidFill>
                  <a:schemeClr val="dk2"/>
                </a:solidFill>
              </a:rPr>
              <a:t>is </a:t>
            </a:r>
            <a:r>
              <a:rPr lang="en" sz="1800">
                <a:solidFill>
                  <a:schemeClr val="dk2"/>
                </a:solidFill>
              </a:rPr>
              <a:t>perceived?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125" y="1681175"/>
            <a:ext cx="3825351" cy="20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925" y="1683300"/>
            <a:ext cx="3068900" cy="2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94" y="1505625"/>
            <a:ext cx="4671628" cy="2412250"/>
          </a:xfrm>
          <a:prstGeom prst="rect">
            <a:avLst/>
          </a:prstGeom>
          <a:noFill/>
          <a:ln cap="flat" cmpd="sng" w="38100">
            <a:solidFill>
              <a:srgbClr val="68A7A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209300" y="944775"/>
            <a:ext cx="59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</a:t>
            </a:r>
            <a:r>
              <a:rPr b="1" lang="en" sz="1800">
                <a:solidFill>
                  <a:schemeClr val="dk2"/>
                </a:solidFill>
              </a:rPr>
              <a:t> Tibaldi </a:t>
            </a:r>
            <a:r>
              <a:rPr lang="en" sz="1800">
                <a:solidFill>
                  <a:schemeClr val="dk2"/>
                </a:solidFill>
              </a:rPr>
              <a:t>is perceived?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125" y="1683300"/>
            <a:ext cx="3862268" cy="20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925" y="1683300"/>
            <a:ext cx="3068900" cy="2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00" y="1505625"/>
            <a:ext cx="4671628" cy="2412250"/>
          </a:xfrm>
          <a:prstGeom prst="rect">
            <a:avLst/>
          </a:prstGeom>
          <a:noFill/>
          <a:ln cap="flat" cmpd="sng" w="38100">
            <a:solidFill>
              <a:srgbClr val="BB90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 txBox="1"/>
          <p:nvPr/>
        </p:nvSpPr>
        <p:spPr>
          <a:xfrm>
            <a:off x="209300" y="944775"/>
            <a:ext cx="59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</a:t>
            </a:r>
            <a:r>
              <a:rPr b="1" lang="en" sz="1800">
                <a:solidFill>
                  <a:schemeClr val="dk2"/>
                </a:solidFill>
              </a:rPr>
              <a:t> Morivione </a:t>
            </a:r>
            <a:r>
              <a:rPr lang="en" sz="1800">
                <a:solidFill>
                  <a:schemeClr val="dk2"/>
                </a:solidFill>
              </a:rPr>
              <a:t>is perceived?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125" y="1683300"/>
            <a:ext cx="3852400" cy="20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925" y="1683300"/>
            <a:ext cx="3068900" cy="2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94" y="1505625"/>
            <a:ext cx="4671628" cy="2412250"/>
          </a:xfrm>
          <a:prstGeom prst="rect">
            <a:avLst/>
          </a:prstGeom>
          <a:noFill/>
          <a:ln cap="flat" cmpd="sng" w="38100">
            <a:solidFill>
              <a:srgbClr val="68A7A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00" y="1505627"/>
            <a:ext cx="4671625" cy="2412249"/>
          </a:xfrm>
          <a:prstGeom prst="rect">
            <a:avLst/>
          </a:prstGeom>
          <a:noFill/>
          <a:ln cap="flat" cmpd="sng" w="38100">
            <a:solidFill>
              <a:srgbClr val="EF93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 txBox="1"/>
          <p:nvPr/>
        </p:nvSpPr>
        <p:spPr>
          <a:xfrm>
            <a:off x="209300" y="944775"/>
            <a:ext cx="59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</a:t>
            </a:r>
            <a:r>
              <a:rPr b="1" lang="en" sz="1800">
                <a:solidFill>
                  <a:schemeClr val="dk2"/>
                </a:solidFill>
              </a:rPr>
              <a:t> Scalo Romana </a:t>
            </a:r>
            <a:r>
              <a:rPr lang="en" sz="1800">
                <a:solidFill>
                  <a:schemeClr val="dk2"/>
                </a:solidFill>
              </a:rPr>
              <a:t>is perceived?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125" y="1683300"/>
            <a:ext cx="3821429" cy="20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710375"/>
            <a:ext cx="3487885" cy="1861379"/>
          </a:xfrm>
          <a:prstGeom prst="rect">
            <a:avLst/>
          </a:prstGeom>
          <a:noFill/>
          <a:ln cap="flat" cmpd="sng" w="38100">
            <a:solidFill>
              <a:srgbClr val="68A7A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75" y="3123755"/>
            <a:ext cx="3487886" cy="1861370"/>
          </a:xfrm>
          <a:prstGeom prst="rect">
            <a:avLst/>
          </a:prstGeom>
          <a:noFill/>
          <a:ln cap="flat" cmpd="sng" w="38100">
            <a:solidFill>
              <a:srgbClr val="AA8B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640" y="3123753"/>
            <a:ext cx="3487885" cy="1861370"/>
          </a:xfrm>
          <a:prstGeom prst="rect">
            <a:avLst/>
          </a:prstGeom>
          <a:noFill/>
          <a:ln cap="flat" cmpd="sng" w="38100">
            <a:solidFill>
              <a:srgbClr val="EF93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640" y="710375"/>
            <a:ext cx="3487882" cy="1861370"/>
          </a:xfrm>
          <a:prstGeom prst="rect">
            <a:avLst/>
          </a:prstGeom>
          <a:noFill/>
          <a:ln cap="flat" cmpd="sng" w="38100">
            <a:solidFill>
              <a:srgbClr val="BB90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1"/>
          <p:cNvSpPr txBox="1"/>
          <p:nvPr/>
        </p:nvSpPr>
        <p:spPr>
          <a:xfrm>
            <a:off x="507713" y="2662050"/>
            <a:ext cx="3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Stadera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07675" y="248675"/>
            <a:ext cx="3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Tibaldi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483650" y="248675"/>
            <a:ext cx="3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Morivione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483650" y="2662050"/>
            <a:ext cx="3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Scalo Romana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